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1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80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4" r:id="rId19"/>
    <p:sldId id="276" r:id="rId20"/>
    <p:sldId id="278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7BC4-AFC3-794C-8E33-D35854ACDC67}" type="datetimeFigureOut">
              <a:rPr lang="en-US" smtClean="0"/>
              <a:t>7/8/15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BC00A-BA2F-2C40-AAF0-6D0826641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608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2BC00A-BA2F-2C40-AAF0-6D08266414A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297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2837"/>
            <a:ext cx="92170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8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8082"/>
            <a:ext cx="8229600" cy="53474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licker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535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0"/>
            <a:ext cx="8229600" cy="45578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8394"/>
            <a:ext cx="8229600" cy="5227769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>
              <a:buFont typeface="+mj-lt"/>
              <a:buAutoNum type="alphaUcPeriod"/>
              <a:defRPr>
                <a:solidFill>
                  <a:srgbClr val="000000"/>
                </a:solidFill>
              </a:defRPr>
            </a:lvl2pPr>
            <a:lvl3pPr marL="1143000" indent="-228600">
              <a:buFont typeface="Wingdings" charset="2"/>
              <a:buChar char="Ø"/>
              <a:defRPr sz="2000"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5" descr="click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76200"/>
            <a:ext cx="4667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993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ppt background bottom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241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6477000"/>
            <a:ext cx="2159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415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200" b="1" i="1" kern="1200">
          <a:solidFill>
            <a:schemeClr val="bg1"/>
          </a:solidFill>
          <a:latin typeface="Trebuchet MS"/>
          <a:ea typeface="+mj-ea"/>
          <a:cs typeface="Trebuchet M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457200" rtl="0" eaLnBrk="1" latinLnBrk="0" hangingPunct="1">
        <a:spcBef>
          <a:spcPct val="20000"/>
        </a:spcBef>
        <a:buFont typeface="Wingdings" charset="2"/>
        <a:buChar char="Ø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22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22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9.e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1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80000"/>
              </a:lnSpc>
            </a:pPr>
            <a:r>
              <a:rPr lang="en-US" sz="2600" dirty="0">
                <a:latin typeface="Calibri" charset="0"/>
                <a:ea typeface="ＭＳ Ｐゴシック" charset="0"/>
              </a:rPr>
              <a:t>Today</a:t>
            </a:r>
            <a:r>
              <a:rPr lang="ja-JP" altLang="en-US" sz="2600" dirty="0">
                <a:latin typeface="Calibri" charset="0"/>
                <a:ea typeface="ＭＳ Ｐゴシック" charset="0"/>
              </a:rPr>
              <a:t>’</a:t>
            </a:r>
            <a:r>
              <a:rPr lang="en-US" altLang="ja-JP" sz="2600" dirty="0">
                <a:latin typeface="Calibri" charset="0"/>
                <a:ea typeface="ＭＳ Ｐゴシック" charset="0"/>
              </a:rPr>
              <a:t>s Concepts: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Motion at a constant velocity</a:t>
            </a:r>
          </a:p>
          <a:p>
            <a:pPr lvl="1" algn="l"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Graphical analysis of motion</a:t>
            </a:r>
            <a:endParaRPr lang="en-US" dirty="0">
              <a:solidFill>
                <a:srgbClr val="FF0000"/>
              </a:solidFill>
              <a:latin typeface="Calibri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rebuchet MS" charset="0"/>
                <a:ea typeface="ＭＳ Ｐゴシック" charset="0"/>
              </a:rPr>
              <a:t>Classical Mechanics </a:t>
            </a:r>
            <a:br>
              <a:rPr lang="en-US" dirty="0">
                <a:latin typeface="Trebuchet MS" charset="0"/>
                <a:ea typeface="ＭＳ Ｐゴシック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</a:rPr>
              <a:t>Lecture 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1785" y="651944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"/>
                <a:cs typeface="Times"/>
              </a:rPr>
              <a:t>Presentation Created by Dr. Adam Lark </a:t>
            </a:r>
          </a:p>
        </p:txBody>
      </p:sp>
    </p:spTree>
    <p:extLst>
      <p:ext uri="{BB962C8B-B14F-4D97-AF65-F5344CB8AC3E}">
        <p14:creationId xmlns:p14="http://schemas.microsoft.com/office/powerpoint/2010/main" val="326046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Analysis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1182883" y="1008621"/>
            <a:ext cx="12452" cy="4756707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-274286" y="3088125"/>
            <a:ext cx="20477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Position (x)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195335" y="5765327"/>
            <a:ext cx="7491465" cy="1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86493" y="5765328"/>
            <a:ext cx="14899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Time (t)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195335" y="1344828"/>
            <a:ext cx="4036694" cy="3942201"/>
          </a:xfrm>
          <a:prstGeom prst="line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8938641">
            <a:off x="858547" y="3524228"/>
            <a:ext cx="27218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660066"/>
                </a:solidFill>
              </a:rPr>
              <a:t>Higher Velocity</a:t>
            </a:r>
          </a:p>
        </p:txBody>
      </p:sp>
      <p:sp>
        <p:nvSpPr>
          <p:cNvPr id="17" name="TextBox 16"/>
          <p:cNvSpPr txBox="1"/>
          <p:nvPr/>
        </p:nvSpPr>
        <p:spPr>
          <a:xfrm rot="21074755">
            <a:off x="1921199" y="471549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Lower Velocity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195335" y="4533849"/>
            <a:ext cx="6449827" cy="1019008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699772" y="2525369"/>
            <a:ext cx="3312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Slope related to velocity!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195335" y="1196227"/>
            <a:ext cx="6320686" cy="4090802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006553">
            <a:off x="3868758" y="3346005"/>
            <a:ext cx="30929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Negative Velocity</a:t>
            </a:r>
          </a:p>
        </p:txBody>
      </p:sp>
    </p:spTree>
    <p:extLst>
      <p:ext uri="{BB962C8B-B14F-4D97-AF65-F5344CB8AC3E}">
        <p14:creationId xmlns:p14="http://schemas.microsoft.com/office/powerpoint/2010/main" val="2973007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  <p:bldP spid="17" grpId="0"/>
      <p:bldP spid="9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130" y="898394"/>
            <a:ext cx="4983638" cy="5227769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The figure shows </a:t>
            </a:r>
            <a:r>
              <a:rPr lang="en-US" sz="2400" dirty="0" smtClean="0"/>
              <a:t>x vs. t </a:t>
            </a:r>
            <a:r>
              <a:rPr lang="en-US" sz="2400" dirty="0"/>
              <a:t>graphs for four </a:t>
            </a:r>
            <a:r>
              <a:rPr lang="en-US" sz="2400" dirty="0" smtClean="0"/>
              <a:t>objects.  What </a:t>
            </a:r>
            <a:r>
              <a:rPr lang="en-US" sz="2400" dirty="0"/>
              <a:t>is the correct ranking of the object’s velocities, from the most negative to the most positive</a:t>
            </a:r>
            <a:r>
              <a:rPr lang="en-US" sz="2400" dirty="0" smtClean="0"/>
              <a:t>?</a:t>
            </a:r>
          </a:p>
          <a:p>
            <a:pPr lvl="1"/>
            <a:r>
              <a:rPr lang="en-US" sz="3200" dirty="0" smtClean="0"/>
              <a:t>v</a:t>
            </a:r>
            <a:r>
              <a:rPr lang="en-US" sz="3200" baseline="-25000" dirty="0" smtClean="0"/>
              <a:t>i</a:t>
            </a:r>
            <a:r>
              <a:rPr lang="en-US" sz="3200" dirty="0" smtClean="0"/>
              <a:t> &lt; v</a:t>
            </a:r>
            <a:r>
              <a:rPr lang="en-US" sz="3200" baseline="-25000" dirty="0" smtClean="0"/>
              <a:t>ii</a:t>
            </a:r>
            <a:r>
              <a:rPr lang="en-US" sz="3200" dirty="0" smtClean="0"/>
              <a:t> &lt; v</a:t>
            </a:r>
            <a:r>
              <a:rPr lang="en-US" sz="3200" baseline="-25000" dirty="0" smtClean="0"/>
              <a:t>iii</a:t>
            </a:r>
            <a:r>
              <a:rPr lang="en-US" sz="3200" dirty="0" smtClean="0"/>
              <a:t> &lt; </a:t>
            </a:r>
            <a:r>
              <a:rPr lang="en-US" sz="3200" dirty="0" err="1" smtClean="0"/>
              <a:t>v</a:t>
            </a:r>
            <a:r>
              <a:rPr lang="en-US" sz="3200" baseline="-25000" dirty="0" err="1" smtClean="0"/>
              <a:t>iv</a:t>
            </a:r>
            <a:endParaRPr lang="en-US" sz="3200" baseline="-25000" dirty="0"/>
          </a:p>
          <a:p>
            <a:pPr lvl="1"/>
            <a:r>
              <a:rPr lang="en-US" sz="3200" dirty="0" err="1" smtClean="0"/>
              <a:t>v</a:t>
            </a:r>
            <a:r>
              <a:rPr lang="en-US" sz="3200" baseline="-25000" dirty="0" err="1" smtClean="0"/>
              <a:t>iv</a:t>
            </a:r>
            <a:r>
              <a:rPr lang="en-US" sz="3200" dirty="0" smtClean="0"/>
              <a:t> &lt; v</a:t>
            </a:r>
            <a:r>
              <a:rPr lang="en-US" sz="3200" baseline="-25000" dirty="0" smtClean="0"/>
              <a:t>i</a:t>
            </a:r>
            <a:r>
              <a:rPr lang="en-US" sz="3200" dirty="0" smtClean="0"/>
              <a:t> &lt; v</a:t>
            </a:r>
            <a:r>
              <a:rPr lang="en-US" sz="3200" baseline="-25000" dirty="0" smtClean="0"/>
              <a:t>ii</a:t>
            </a:r>
            <a:r>
              <a:rPr lang="en-US" sz="3200" dirty="0" smtClean="0"/>
              <a:t> &lt; v</a:t>
            </a:r>
            <a:r>
              <a:rPr lang="en-US" sz="3200" baseline="-25000" dirty="0" smtClean="0"/>
              <a:t>iii</a:t>
            </a:r>
            <a:endParaRPr lang="en-US" sz="3200" baseline="-25000" dirty="0"/>
          </a:p>
          <a:p>
            <a:pPr lvl="1"/>
            <a:r>
              <a:rPr lang="en-US" sz="3200" dirty="0" smtClean="0"/>
              <a:t>v</a:t>
            </a:r>
            <a:r>
              <a:rPr lang="en-US" sz="3200" baseline="-25000" dirty="0" smtClean="0"/>
              <a:t>iii</a:t>
            </a:r>
            <a:r>
              <a:rPr lang="en-US" sz="3200" dirty="0" smtClean="0"/>
              <a:t> &lt; v</a:t>
            </a:r>
            <a:r>
              <a:rPr lang="en-US" sz="3200" baseline="-25000" dirty="0" smtClean="0"/>
              <a:t>i</a:t>
            </a:r>
            <a:r>
              <a:rPr lang="en-US" sz="3200" dirty="0" smtClean="0"/>
              <a:t> &lt; </a:t>
            </a:r>
            <a:r>
              <a:rPr lang="en-US" sz="3200" dirty="0" err="1" smtClean="0"/>
              <a:t>v</a:t>
            </a:r>
            <a:r>
              <a:rPr lang="en-US" sz="3200" baseline="-25000" dirty="0" err="1" smtClean="0"/>
              <a:t>iv</a:t>
            </a:r>
            <a:r>
              <a:rPr lang="en-US" sz="3200" dirty="0" smtClean="0"/>
              <a:t> &lt; v</a:t>
            </a:r>
            <a:r>
              <a:rPr lang="en-US" sz="3200" baseline="-25000" dirty="0" smtClean="0"/>
              <a:t>ii</a:t>
            </a:r>
            <a:endParaRPr lang="en-US" sz="3200" baseline="-25000" dirty="0"/>
          </a:p>
          <a:p>
            <a:pPr lvl="1"/>
            <a:r>
              <a:rPr lang="en-US" sz="3200" dirty="0" smtClean="0"/>
              <a:t>v</a:t>
            </a:r>
            <a:r>
              <a:rPr lang="en-US" sz="3200" baseline="-25000" dirty="0" smtClean="0"/>
              <a:t>iii</a:t>
            </a:r>
            <a:r>
              <a:rPr lang="en-US" sz="3200" dirty="0" smtClean="0"/>
              <a:t> &lt; </a:t>
            </a:r>
            <a:r>
              <a:rPr lang="en-US" sz="3200" dirty="0" err="1" smtClean="0"/>
              <a:t>v</a:t>
            </a:r>
            <a:r>
              <a:rPr lang="en-US" sz="3200" baseline="-25000" dirty="0" err="1" smtClean="0"/>
              <a:t>iv</a:t>
            </a:r>
            <a:r>
              <a:rPr lang="en-US" sz="3200" dirty="0" smtClean="0"/>
              <a:t> &lt; v</a:t>
            </a:r>
            <a:r>
              <a:rPr lang="en-US" sz="3200" baseline="-25000" dirty="0" smtClean="0"/>
              <a:t>ii</a:t>
            </a:r>
            <a:r>
              <a:rPr lang="en-US" sz="3200" dirty="0" smtClean="0"/>
              <a:t> &lt; v</a:t>
            </a:r>
            <a:r>
              <a:rPr lang="en-US" sz="3200" baseline="-25000" dirty="0" smtClean="0"/>
              <a:t>i</a:t>
            </a:r>
            <a:endParaRPr lang="en-US" sz="3200" baseline="-25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1768" y="700681"/>
            <a:ext cx="4588582" cy="56093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" y="3145634"/>
            <a:ext cx="3396791" cy="531657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28547" y="5700539"/>
            <a:ext cx="2134719" cy="46166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Faster Negative</a:t>
            </a: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 flipV="1">
            <a:off x="4863266" y="5050738"/>
            <a:ext cx="2593690" cy="88063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15183" y="5050737"/>
            <a:ext cx="200292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Faster Positive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818105" y="4873518"/>
            <a:ext cx="645407" cy="32962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990351" y="2890723"/>
            <a:ext cx="208497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Slower Positive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16066" y="1761525"/>
            <a:ext cx="2216773" cy="461665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Slower Negative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836774" y="1580202"/>
            <a:ext cx="369155" cy="181323"/>
          </a:xfrm>
          <a:prstGeom prst="straightConnector1">
            <a:avLst/>
          </a:prstGeom>
          <a:ln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663684" y="2658283"/>
            <a:ext cx="369155" cy="256518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3429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195" y="898394"/>
            <a:ext cx="5640707" cy="5227769"/>
          </a:xfrm>
        </p:spPr>
        <p:txBody>
          <a:bodyPr/>
          <a:lstStyle/>
          <a:p>
            <a:r>
              <a:rPr lang="en-US" sz="2400" dirty="0"/>
              <a:t>A</a:t>
            </a:r>
            <a:r>
              <a:rPr lang="en-US" sz="2400" dirty="0" smtClean="0"/>
              <a:t> </a:t>
            </a:r>
            <a:r>
              <a:rPr lang="en-US" sz="2400" dirty="0"/>
              <a:t>bacterium swimming at a constant </a:t>
            </a:r>
            <a:r>
              <a:rPr lang="en-US" sz="2400" dirty="0" smtClean="0"/>
              <a:t>velocity </a:t>
            </a:r>
            <a:r>
              <a:rPr lang="en-US" sz="2400" dirty="0"/>
              <a:t>changes to a new constant velocity </a:t>
            </a:r>
            <a:r>
              <a:rPr lang="en-US" sz="2400" dirty="0" smtClean="0"/>
              <a:t>as </a:t>
            </a:r>
            <a:r>
              <a:rPr lang="en-US" sz="2400" dirty="0"/>
              <a:t>shown in the </a:t>
            </a:r>
            <a:r>
              <a:rPr lang="en-US" sz="2400" dirty="0" smtClean="0"/>
              <a:t>figure.  Which </a:t>
            </a:r>
            <a:r>
              <a:rPr lang="en-US" sz="2400" dirty="0"/>
              <a:t>velocity </a:t>
            </a:r>
            <a:r>
              <a:rPr lang="en-US" sz="2400" dirty="0" err="1"/>
              <a:t>vs</a:t>
            </a:r>
            <a:r>
              <a:rPr lang="en-US" sz="2400" dirty="0"/>
              <a:t> time plot represents best the motion of the bacterium?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0719" y="898394"/>
            <a:ext cx="2728978" cy="21438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94" y="3169154"/>
            <a:ext cx="2387600" cy="139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694" y="4730750"/>
            <a:ext cx="2463800" cy="1308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3991" y="3169154"/>
            <a:ext cx="2413000" cy="1308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3991" y="4805363"/>
            <a:ext cx="2413000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084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872" y="898394"/>
            <a:ext cx="6530928" cy="5227769"/>
          </a:xfrm>
        </p:spPr>
        <p:txBody>
          <a:bodyPr/>
          <a:lstStyle/>
          <a:p>
            <a:pPr marL="914400" lvl="2" indent="0">
              <a:buNone/>
            </a:pPr>
            <a:endParaRPr lang="en-US" dirty="0" smtClean="0"/>
          </a:p>
          <a:p>
            <a:pPr lvl="2"/>
            <a:r>
              <a:rPr lang="en-US" dirty="0" smtClean="0"/>
              <a:t>Student Explanation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Student </a:t>
            </a:r>
            <a:r>
              <a:rPr lang="en-US" dirty="0"/>
              <a:t>Explanation</a:t>
            </a:r>
          </a:p>
          <a:p>
            <a:pPr lvl="2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r>
              <a:rPr lang="en-US" dirty="0"/>
              <a:t>Student Explanation</a:t>
            </a:r>
          </a:p>
          <a:p>
            <a:pPr marL="914400" lvl="2" indent="0">
              <a:buNone/>
            </a:pPr>
            <a:endParaRPr lang="en-US" dirty="0"/>
          </a:p>
          <a:p>
            <a:pPr lvl="2"/>
            <a:endParaRPr lang="en-US" dirty="0" smtClean="0"/>
          </a:p>
          <a:p>
            <a:pPr lvl="2"/>
            <a:r>
              <a:rPr lang="en-US" dirty="0"/>
              <a:t>Student Explanation</a:t>
            </a:r>
          </a:p>
          <a:p>
            <a:pPr lvl="2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171" y="4976563"/>
            <a:ext cx="1727629" cy="12965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71209" y="5442123"/>
            <a:ext cx="56528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Which explanation the most sense to you?  </a:t>
            </a:r>
          </a:p>
          <a:p>
            <a:r>
              <a:rPr lang="en-US" sz="2400" dirty="0" smtClean="0"/>
              <a:t>Talk to a neighbor and discuss your answer!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898394"/>
            <a:ext cx="2387600" cy="139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907172"/>
            <a:ext cx="2463800" cy="1308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800" y="3031311"/>
            <a:ext cx="2413000" cy="1308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800" y="4028268"/>
            <a:ext cx="2413000" cy="1320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59171" y="5349068"/>
            <a:ext cx="16464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REVOTE!</a:t>
            </a:r>
          </a:p>
        </p:txBody>
      </p:sp>
    </p:spTree>
    <p:extLst>
      <p:ext uri="{BB962C8B-B14F-4D97-AF65-F5344CB8AC3E}">
        <p14:creationId xmlns:p14="http://schemas.microsoft.com/office/powerpoint/2010/main" val="3084277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 Explanation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72" y="942699"/>
            <a:ext cx="3988500" cy="31333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00171" y="862511"/>
            <a:ext cx="3411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Higher Negative Slope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04830" y="3004164"/>
            <a:ext cx="31904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Lower Positive Slope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55627" y="3708111"/>
            <a:ext cx="4275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Lower Positive Constant Velocity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74718" y="4144962"/>
            <a:ext cx="6458984" cy="213380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402794" y="4888286"/>
            <a:ext cx="2022976" cy="35443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75947" y="5779098"/>
            <a:ext cx="2022976" cy="35443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137001" y="1385731"/>
            <a:ext cx="1432326" cy="1080565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1"/>
          </p:cNvCxnSpPr>
          <p:nvPr/>
        </p:nvCxnSpPr>
        <p:spPr>
          <a:xfrm flipH="1">
            <a:off x="1550456" y="5863265"/>
            <a:ext cx="4577595" cy="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28051" y="5447766"/>
            <a:ext cx="24545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Higher Negative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 Constant Velocity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3027081" y="2850270"/>
            <a:ext cx="1757185" cy="472583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898923" y="3999968"/>
            <a:ext cx="1556706" cy="1006464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094357" y="4652489"/>
            <a:ext cx="2546090" cy="70788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8000"/>
                </a:solidFill>
              </a:rPr>
              <a:t>Answer: D!</a:t>
            </a:r>
          </a:p>
        </p:txBody>
      </p:sp>
    </p:spTree>
    <p:extLst>
      <p:ext uri="{BB962C8B-B14F-4D97-AF65-F5344CB8AC3E}">
        <p14:creationId xmlns:p14="http://schemas.microsoft.com/office/powerpoint/2010/main" val="1446996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1" grpId="0" animBg="1"/>
      <p:bldP spid="12" grpId="0" animBg="1"/>
      <p:bldP spid="6" grpId="0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8082"/>
            <a:ext cx="8446848" cy="5347447"/>
          </a:xfrm>
        </p:spPr>
        <p:txBody>
          <a:bodyPr/>
          <a:lstStyle/>
          <a:p>
            <a:r>
              <a:rPr lang="en-US" sz="2400" dirty="0"/>
              <a:t>A student stays at her initial position for a bit of time, then walks slowly in a straight line for a while, then stops to rest awhile and finally runs quickly back to her initial position along a straight line. Which of the following plots best represents the student’s trip?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69" y="2776582"/>
            <a:ext cx="2857500" cy="1600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869" y="4502398"/>
            <a:ext cx="2908300" cy="1562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1082" y="2743200"/>
            <a:ext cx="2844800" cy="1358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2982" y="4502398"/>
            <a:ext cx="28829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45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3a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872" y="898394"/>
            <a:ext cx="6530928" cy="5227769"/>
          </a:xfrm>
        </p:spPr>
        <p:txBody>
          <a:bodyPr/>
          <a:lstStyle/>
          <a:p>
            <a:pPr marL="914400" lvl="2" indent="0">
              <a:buNone/>
            </a:pPr>
            <a:endParaRPr lang="en-US" dirty="0" smtClean="0"/>
          </a:p>
          <a:p>
            <a:pPr lvl="2"/>
            <a:r>
              <a:rPr lang="en-US" dirty="0" smtClean="0"/>
              <a:t>Student Explanation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Student </a:t>
            </a:r>
            <a:r>
              <a:rPr lang="en-US" dirty="0"/>
              <a:t>Explanation</a:t>
            </a:r>
          </a:p>
          <a:p>
            <a:pPr lvl="2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r>
              <a:rPr lang="en-US" dirty="0"/>
              <a:t>Student Explanation</a:t>
            </a:r>
          </a:p>
          <a:p>
            <a:pPr marL="914400" lvl="2" indent="0">
              <a:buNone/>
            </a:pPr>
            <a:endParaRPr lang="en-US" dirty="0"/>
          </a:p>
          <a:p>
            <a:pPr lvl="2"/>
            <a:endParaRPr lang="en-US" dirty="0" smtClean="0"/>
          </a:p>
          <a:p>
            <a:pPr lvl="2"/>
            <a:r>
              <a:rPr lang="en-US" dirty="0"/>
              <a:t>Student Explanation</a:t>
            </a:r>
          </a:p>
          <a:p>
            <a:pPr lvl="2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171" y="4976563"/>
            <a:ext cx="1727629" cy="12965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71209" y="5442123"/>
            <a:ext cx="56528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Which explanation the most sense to you?  </a:t>
            </a:r>
          </a:p>
          <a:p>
            <a:r>
              <a:rPr lang="en-US" sz="2400" dirty="0" smtClean="0"/>
              <a:t>Talk to a neighbor and discuss your answer!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59171" y="5349068"/>
            <a:ext cx="16464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REVOTE!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291" y="664725"/>
            <a:ext cx="2857500" cy="1600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291" y="1740738"/>
            <a:ext cx="2908300" cy="15621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291" y="2905650"/>
            <a:ext cx="2844800" cy="13589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191" y="4042473"/>
            <a:ext cx="28829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256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3a Explanation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8516" r="90"/>
          <a:stretch/>
        </p:blipFill>
        <p:spPr>
          <a:xfrm>
            <a:off x="2370030" y="1990020"/>
            <a:ext cx="4023755" cy="31307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7270" y="908182"/>
            <a:ext cx="35524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i="1" dirty="0">
                <a:solidFill>
                  <a:srgbClr val="660066"/>
                </a:solidFill>
              </a:rPr>
              <a:t>stays at her initial position </a:t>
            </a:r>
            <a:endParaRPr lang="en-US" sz="2400" i="1" dirty="0" smtClean="0">
              <a:solidFill>
                <a:srgbClr val="660066"/>
              </a:solidFill>
            </a:endParaRPr>
          </a:p>
          <a:p>
            <a:pPr algn="ctr"/>
            <a:r>
              <a:rPr lang="en-US" sz="2400" i="1" dirty="0" smtClean="0">
                <a:solidFill>
                  <a:srgbClr val="660066"/>
                </a:solidFill>
              </a:rPr>
              <a:t>for </a:t>
            </a:r>
            <a:r>
              <a:rPr lang="en-US" sz="2400" i="1" dirty="0">
                <a:solidFill>
                  <a:srgbClr val="660066"/>
                </a:solidFill>
              </a:rPr>
              <a:t>a bit of time</a:t>
            </a:r>
            <a:endParaRPr lang="en-US" sz="2400" i="1" dirty="0" smtClean="0">
              <a:solidFill>
                <a:srgbClr val="6600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99211" y="5768920"/>
            <a:ext cx="3902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walks slowly in a straight line </a:t>
            </a:r>
            <a:endParaRPr lang="en-US" sz="2400" i="1" dirty="0" smtClean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05158" y="1990020"/>
            <a:ext cx="1793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stops to rest </a:t>
            </a:r>
            <a:endParaRPr lang="en-US" sz="2400" i="1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50527" y="4773483"/>
            <a:ext cx="26631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runs quickly back to </a:t>
            </a:r>
            <a:endParaRPr lang="en-US" sz="2400" dirty="0" smtClean="0">
              <a:solidFill>
                <a:srgbClr val="008000"/>
              </a:solidFill>
            </a:endParaRPr>
          </a:p>
          <a:p>
            <a:r>
              <a:rPr lang="en-US" sz="2400" dirty="0" smtClean="0">
                <a:solidFill>
                  <a:srgbClr val="008000"/>
                </a:solidFill>
              </a:rPr>
              <a:t>her </a:t>
            </a:r>
            <a:r>
              <a:rPr lang="en-US" sz="2400" dirty="0">
                <a:solidFill>
                  <a:srgbClr val="008000"/>
                </a:solidFill>
              </a:rPr>
              <a:t>initial position </a:t>
            </a:r>
            <a:endParaRPr lang="en-US" sz="2400" dirty="0" smtClean="0">
              <a:solidFill>
                <a:srgbClr val="008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953250" y="1785346"/>
            <a:ext cx="575884" cy="2408833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3750627" y="4194179"/>
            <a:ext cx="295325" cy="1574741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799031" y="2451685"/>
            <a:ext cx="487286" cy="900705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389682" y="4061265"/>
            <a:ext cx="860846" cy="976123"/>
          </a:xfrm>
          <a:prstGeom prst="straightConnector1">
            <a:avLst/>
          </a:prstGeom>
          <a:ln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022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3a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325" y="898394"/>
            <a:ext cx="8391475" cy="5227769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A student stays at her initial position for a bit of time, then walks slowly in a straight line for a while, then stops to rest awhile and finally runs quickly back to her initial position along a straight line. Which of the following plots best represents the student’s trip?</a:t>
            </a:r>
          </a:p>
          <a:p>
            <a:endParaRPr lang="en-US" sz="2000" dirty="0" smtClean="0"/>
          </a:p>
          <a:p>
            <a:r>
              <a:rPr lang="en-US" dirty="0" smtClean="0"/>
              <a:t>What is wrong with this graph?</a:t>
            </a:r>
          </a:p>
          <a:p>
            <a:endParaRPr lang="en-US" sz="2400" dirty="0" smtClean="0"/>
          </a:p>
          <a:p>
            <a:pPr lvl="1"/>
            <a:r>
              <a:rPr lang="en-US" dirty="0"/>
              <a:t>She starts at x=0</a:t>
            </a:r>
          </a:p>
          <a:p>
            <a:pPr lvl="1"/>
            <a:r>
              <a:rPr lang="en-US" dirty="0" smtClean="0"/>
              <a:t>First slope is negative, so her velocity is negative</a:t>
            </a:r>
          </a:p>
          <a:p>
            <a:pPr lvl="1"/>
            <a:r>
              <a:rPr lang="en-US" dirty="0"/>
              <a:t>She Spends her rest at negative </a:t>
            </a:r>
            <a:r>
              <a:rPr lang="en-US" dirty="0" smtClean="0"/>
              <a:t>position</a:t>
            </a:r>
          </a:p>
          <a:p>
            <a:pPr lvl="1"/>
            <a:r>
              <a:rPr lang="en-US" dirty="0" smtClean="0"/>
              <a:t>She doesn’t return back to initial position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4800" r="3351"/>
          <a:stretch/>
        </p:blipFill>
        <p:spPr>
          <a:xfrm>
            <a:off x="6211494" y="2552438"/>
            <a:ext cx="2057606" cy="18026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8312" y="5405175"/>
            <a:ext cx="6777709" cy="487352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40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 for constant velocity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situation where the velocity is constant, we can rearrange the average velocity equation to: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090046"/>
              </p:ext>
            </p:extLst>
          </p:nvPr>
        </p:nvGraphicFramePr>
        <p:xfrm>
          <a:off x="3229278" y="2654674"/>
          <a:ext cx="2486475" cy="82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3" imgW="647700" imgH="215900" progId="Equation.3">
                  <p:embed/>
                </p:oleObj>
              </mc:Choice>
              <mc:Fallback>
                <p:oleObj name="Equation" r:id="rId3" imgW="647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29278" y="2654674"/>
                        <a:ext cx="2486475" cy="828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4547007"/>
            <a:ext cx="8263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Initial position = position at time “t” + velocity multiplied by time </a:t>
            </a:r>
          </a:p>
        </p:txBody>
      </p:sp>
    </p:spTree>
    <p:extLst>
      <p:ext uri="{BB962C8B-B14F-4D97-AF65-F5344CB8AC3E}">
        <p14:creationId xmlns:p14="http://schemas.microsoft.com/office/powerpoint/2010/main" val="2600115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you asked about: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Insert </a:t>
            </a:r>
            <a:r>
              <a:rPr lang="en-US" dirty="0"/>
              <a:t>s</a:t>
            </a:r>
            <a:r>
              <a:rPr lang="en-US" dirty="0" smtClean="0"/>
              <a:t>tudent comments from the “lecture thoughts” checkpoint question here!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000" dirty="0" smtClean="0"/>
              <a:t>Add slides that answer specific student comments as needed.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9456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Problem Solving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Ann is racing Beth to a finish line 100 meters away from the start line.  Ann can run at a constant velocity of 2.5 m/s and Beth can run at a constant velocity of 1.5 m/s, Beth is allowed to start at the 25 meter mark.  Who wins the race?</a:t>
            </a:r>
          </a:p>
          <a:p>
            <a:pPr lvl="1"/>
            <a:r>
              <a:rPr lang="en-US" sz="2400" dirty="0" smtClean="0"/>
              <a:t>Ann</a:t>
            </a:r>
          </a:p>
          <a:p>
            <a:pPr lvl="1"/>
            <a:r>
              <a:rPr lang="en-US" sz="2400" dirty="0" smtClean="0"/>
              <a:t>Beth</a:t>
            </a:r>
          </a:p>
          <a:p>
            <a:pPr lvl="1"/>
            <a:r>
              <a:rPr lang="en-US" sz="2400" dirty="0" smtClean="0"/>
              <a:t>It  is a tie</a:t>
            </a:r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1151767" y="4563385"/>
            <a:ext cx="915508" cy="871326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913688" y="4563385"/>
            <a:ext cx="928459" cy="871326"/>
          </a:xfrm>
          <a:prstGeom prst="ellipse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Beth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565222" y="5523320"/>
            <a:ext cx="0" cy="425624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15741" y="5523320"/>
            <a:ext cx="0" cy="425624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392600" y="4297557"/>
            <a:ext cx="0" cy="163528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4375" y="5943611"/>
            <a:ext cx="11364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100m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13688" y="5932837"/>
            <a:ext cx="9284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25m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04987" y="5834096"/>
            <a:ext cx="7204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0m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1565222" y="5700539"/>
            <a:ext cx="5827378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5" idx="6"/>
          </p:cNvCxnSpPr>
          <p:nvPr/>
        </p:nvCxnSpPr>
        <p:spPr>
          <a:xfrm>
            <a:off x="2067275" y="4999048"/>
            <a:ext cx="664481" cy="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08210" y="4563385"/>
            <a:ext cx="971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2.5 m/s</a:t>
            </a:r>
          </a:p>
        </p:txBody>
      </p:sp>
      <p:cxnSp>
        <p:nvCxnSpPr>
          <p:cNvPr id="18" name="Straight Arrow Connector 17"/>
          <p:cNvCxnSpPr>
            <a:stCxn id="6" idx="6"/>
          </p:cNvCxnSpPr>
          <p:nvPr/>
        </p:nvCxnSpPr>
        <p:spPr>
          <a:xfrm>
            <a:off x="3842147" y="4999048"/>
            <a:ext cx="366234" cy="0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42147" y="4563385"/>
            <a:ext cx="971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</a:t>
            </a:r>
            <a:r>
              <a:rPr lang="en-US" sz="2000" dirty="0" smtClean="0"/>
              <a:t>.5 m/s</a:t>
            </a:r>
          </a:p>
        </p:txBody>
      </p:sp>
    </p:spTree>
    <p:extLst>
      <p:ext uri="{BB962C8B-B14F-4D97-AF65-F5344CB8AC3E}">
        <p14:creationId xmlns:p14="http://schemas.microsoft.com/office/powerpoint/2010/main" val="3993224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Problem Solving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8394"/>
            <a:ext cx="8229600" cy="3089030"/>
          </a:xfrm>
        </p:spPr>
        <p:txBody>
          <a:bodyPr/>
          <a:lstStyle/>
          <a:p>
            <a:r>
              <a:rPr lang="en-US" sz="2400" dirty="0" smtClean="0"/>
              <a:t>Who wins the race?  Who takes less time to run the course? </a:t>
            </a:r>
          </a:p>
          <a:p>
            <a:endParaRPr lang="en-US" sz="2800" dirty="0" smtClean="0"/>
          </a:p>
          <a:p>
            <a:pPr lvl="1"/>
            <a:r>
              <a:rPr lang="en-US" dirty="0" smtClean="0"/>
              <a:t>Ann</a:t>
            </a:r>
          </a:p>
          <a:p>
            <a:pPr lvl="1"/>
            <a:r>
              <a:rPr lang="en-US" dirty="0" smtClean="0"/>
              <a:t>Beth</a:t>
            </a:r>
          </a:p>
          <a:p>
            <a:pPr lvl="1"/>
            <a:r>
              <a:rPr lang="en-US" dirty="0" smtClean="0"/>
              <a:t>It  is a tie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151767" y="4563385"/>
            <a:ext cx="915508" cy="871326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913688" y="4563385"/>
            <a:ext cx="928459" cy="871326"/>
          </a:xfrm>
          <a:prstGeom prst="ellipse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Beth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565222" y="5523320"/>
            <a:ext cx="0" cy="425624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15741" y="5523320"/>
            <a:ext cx="0" cy="425624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392600" y="4297557"/>
            <a:ext cx="0" cy="163528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4375" y="5943611"/>
            <a:ext cx="11364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100m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13688" y="5932837"/>
            <a:ext cx="9284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25m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04987" y="5834096"/>
            <a:ext cx="7204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0m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1565222" y="5700539"/>
            <a:ext cx="5827378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5" idx="6"/>
          </p:cNvCxnSpPr>
          <p:nvPr/>
        </p:nvCxnSpPr>
        <p:spPr>
          <a:xfrm>
            <a:off x="2067275" y="4999048"/>
            <a:ext cx="664481" cy="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08210" y="4563385"/>
            <a:ext cx="971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2.5 m/s</a:t>
            </a:r>
          </a:p>
        </p:txBody>
      </p:sp>
      <p:cxnSp>
        <p:nvCxnSpPr>
          <p:cNvPr id="18" name="Straight Arrow Connector 17"/>
          <p:cNvCxnSpPr>
            <a:stCxn id="6" idx="6"/>
          </p:cNvCxnSpPr>
          <p:nvPr/>
        </p:nvCxnSpPr>
        <p:spPr>
          <a:xfrm>
            <a:off x="3842147" y="4999048"/>
            <a:ext cx="366234" cy="0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42147" y="4563385"/>
            <a:ext cx="971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</a:t>
            </a:r>
            <a:r>
              <a:rPr lang="en-US" sz="2000" dirty="0" smtClean="0"/>
              <a:t>.5 m/s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3055757"/>
              </p:ext>
            </p:extLst>
          </p:nvPr>
        </p:nvGraphicFramePr>
        <p:xfrm>
          <a:off x="3296129" y="1162284"/>
          <a:ext cx="2486475" cy="82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Equation" r:id="rId3" imgW="647700" imgH="215900" progId="Equation.3">
                  <p:embed/>
                </p:oleObj>
              </mc:Choice>
              <mc:Fallback>
                <p:oleObj name="Equation" r:id="rId3" imgW="647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96129" y="1162284"/>
                        <a:ext cx="2486475" cy="828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986543" y="1866003"/>
            <a:ext cx="31029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100   =  0    +  2.5t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79850" y="2424951"/>
            <a:ext cx="31253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100   =  25  +  1.5t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71209" y="1880023"/>
            <a:ext cx="5448746" cy="477789"/>
          </a:xfrm>
          <a:prstGeom prst="rect">
            <a:avLst/>
          </a:prstGeom>
          <a:noFill/>
          <a:ln w="38100" cmpd="sng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236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Displacement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429" y="868082"/>
            <a:ext cx="8712087" cy="5347447"/>
          </a:xfrm>
        </p:spPr>
        <p:txBody>
          <a:bodyPr/>
          <a:lstStyle/>
          <a:p>
            <a:pPr algn="ctr"/>
            <a:r>
              <a:rPr lang="en-US" sz="2800" dirty="0">
                <a:latin typeface="Calibri" charset="0"/>
                <a:cs typeface="Arial" charset="0"/>
              </a:rPr>
              <a:t>Change in </a:t>
            </a:r>
            <a:r>
              <a:rPr lang="en-US" sz="2800" dirty="0" smtClean="0">
                <a:latin typeface="Calibri" charset="0"/>
                <a:cs typeface="Arial" charset="0"/>
              </a:rPr>
              <a:t>position! </a:t>
            </a:r>
            <a:endParaRPr lang="en-US" sz="2800" dirty="0">
              <a:latin typeface="Calibri" charset="0"/>
              <a:cs typeface="Arial" charset="0"/>
            </a:endParaRPr>
          </a:p>
          <a:p>
            <a:pPr algn="ctr"/>
            <a:endParaRPr lang="en-US" sz="2800" dirty="0">
              <a:latin typeface="Calibri" charset="0"/>
              <a:cs typeface="Arial" charset="0"/>
            </a:endParaRPr>
          </a:p>
          <a:p>
            <a:r>
              <a:rPr lang="en-US" sz="2800" dirty="0" smtClean="0">
                <a:latin typeface="Calibri" charset="0"/>
                <a:cs typeface="Arial" charset="0"/>
              </a:rPr>
              <a:t>		Initial </a:t>
            </a:r>
            <a:r>
              <a:rPr lang="en-US" sz="2800" dirty="0">
                <a:latin typeface="Calibri" charset="0"/>
                <a:cs typeface="Arial" charset="0"/>
              </a:rPr>
              <a:t>position: </a:t>
            </a:r>
            <a:r>
              <a:rPr lang="en-US" sz="2800" dirty="0" smtClean="0">
                <a:latin typeface="Calibri" charset="0"/>
                <a:cs typeface="Arial" charset="0"/>
              </a:rPr>
              <a:t>x</a:t>
            </a:r>
            <a:r>
              <a:rPr lang="en-US" sz="2800" baseline="-25000" dirty="0" smtClean="0">
                <a:latin typeface="Calibri" charset="0"/>
                <a:cs typeface="Arial" charset="0"/>
              </a:rPr>
              <a:t>o  </a:t>
            </a:r>
            <a:r>
              <a:rPr lang="en-US" sz="2800" dirty="0" smtClean="0">
                <a:latin typeface="Calibri" charset="0"/>
                <a:cs typeface="Arial" charset="0"/>
              </a:rPr>
              <a:t>(sometimes x</a:t>
            </a:r>
            <a:r>
              <a:rPr lang="en-US" sz="2800" baseline="-25000" dirty="0" smtClean="0">
                <a:latin typeface="Calibri" charset="0"/>
                <a:cs typeface="Arial" charset="0"/>
              </a:rPr>
              <a:t>i</a:t>
            </a:r>
            <a:r>
              <a:rPr lang="en-US" sz="2800" dirty="0" smtClean="0">
                <a:latin typeface="Calibri" charset="0"/>
                <a:cs typeface="Arial" charset="0"/>
              </a:rPr>
              <a:t>)</a:t>
            </a:r>
            <a:endParaRPr lang="en-US" sz="2800" dirty="0">
              <a:latin typeface="Calibri" charset="0"/>
              <a:cs typeface="Arial" charset="0"/>
            </a:endParaRPr>
          </a:p>
          <a:p>
            <a:r>
              <a:rPr lang="en-US" sz="2800" dirty="0" smtClean="0">
                <a:latin typeface="Calibri" charset="0"/>
                <a:cs typeface="Arial" charset="0"/>
              </a:rPr>
              <a:t>		Final </a:t>
            </a:r>
            <a:r>
              <a:rPr lang="en-US" sz="2800" dirty="0">
                <a:latin typeface="Calibri" charset="0"/>
                <a:cs typeface="Arial" charset="0"/>
              </a:rPr>
              <a:t>position: </a:t>
            </a:r>
            <a:r>
              <a:rPr lang="en-US" sz="2800" dirty="0" err="1" smtClean="0">
                <a:latin typeface="Calibri" charset="0"/>
                <a:cs typeface="Arial" charset="0"/>
              </a:rPr>
              <a:t>x</a:t>
            </a:r>
            <a:r>
              <a:rPr lang="en-US" sz="2800" baseline="-25000" dirty="0" err="1" smtClean="0">
                <a:latin typeface="Calibri" charset="0"/>
                <a:cs typeface="Arial" charset="0"/>
              </a:rPr>
              <a:t>f</a:t>
            </a:r>
            <a:r>
              <a:rPr lang="en-US" sz="2800" baseline="-25000" dirty="0" smtClean="0">
                <a:latin typeface="Calibri" charset="0"/>
                <a:cs typeface="Arial" charset="0"/>
              </a:rPr>
              <a:t>  </a:t>
            </a:r>
            <a:r>
              <a:rPr lang="en-US" sz="2800" dirty="0" smtClean="0">
                <a:latin typeface="Calibri" charset="0"/>
                <a:cs typeface="Arial" charset="0"/>
              </a:rPr>
              <a:t>(sometimes no subscript)</a:t>
            </a:r>
            <a:endParaRPr lang="en-US" sz="2800" dirty="0">
              <a:latin typeface="Calibri" charset="0"/>
              <a:cs typeface="Arial" charset="0"/>
            </a:endParaRPr>
          </a:p>
          <a:p>
            <a:pPr algn="ctr"/>
            <a:endParaRPr lang="en-US" sz="2800" dirty="0" smtClean="0">
              <a:latin typeface="Calibri" charset="0"/>
              <a:cs typeface="Arial" charset="0"/>
            </a:endParaRPr>
          </a:p>
          <a:p>
            <a:endParaRPr lang="en-US" sz="2800" dirty="0">
              <a:latin typeface="Calibri" charset="0"/>
              <a:cs typeface="Arial" charset="0"/>
            </a:endParaRPr>
          </a:p>
          <a:p>
            <a:r>
              <a:rPr lang="en-US" sz="2800" dirty="0" smtClean="0">
                <a:latin typeface="Calibri" charset="0"/>
                <a:cs typeface="Arial" charset="0"/>
              </a:rPr>
              <a:t>	Displacement</a:t>
            </a:r>
            <a:r>
              <a:rPr lang="en-US" sz="2800" dirty="0">
                <a:latin typeface="Calibri" charset="0"/>
                <a:cs typeface="Arial" charset="0"/>
              </a:rPr>
              <a:t>: </a:t>
            </a:r>
            <a:r>
              <a:rPr lang="en-US" sz="2800" dirty="0" err="1">
                <a:latin typeface="Calibri" charset="0"/>
                <a:cs typeface="Arial" charset="0"/>
              </a:rPr>
              <a:t>Δx</a:t>
            </a:r>
            <a:r>
              <a:rPr lang="en-US" sz="2800" dirty="0">
                <a:latin typeface="Calibri" charset="0"/>
                <a:cs typeface="Arial" charset="0"/>
              </a:rPr>
              <a:t> = </a:t>
            </a:r>
            <a:r>
              <a:rPr lang="en-US" sz="2800" dirty="0" err="1">
                <a:latin typeface="Calibri" charset="0"/>
                <a:cs typeface="Arial" charset="0"/>
              </a:rPr>
              <a:t>x</a:t>
            </a:r>
            <a:r>
              <a:rPr lang="en-US" sz="2800" baseline="-25000" dirty="0" err="1">
                <a:latin typeface="Calibri" charset="0"/>
                <a:cs typeface="Arial" charset="0"/>
              </a:rPr>
              <a:t>f</a:t>
            </a:r>
            <a:r>
              <a:rPr lang="en-US" sz="2800" dirty="0">
                <a:latin typeface="Calibri" charset="0"/>
                <a:cs typeface="Arial" charset="0"/>
              </a:rPr>
              <a:t> – x</a:t>
            </a:r>
            <a:r>
              <a:rPr lang="en-US" sz="2800" baseline="-25000" dirty="0">
                <a:latin typeface="Calibri" charset="0"/>
                <a:cs typeface="Arial" charset="0"/>
              </a:rPr>
              <a:t>o</a:t>
            </a:r>
            <a:endParaRPr lang="en-US" sz="2800" dirty="0">
              <a:latin typeface="Calibri" charset="0"/>
              <a:cs typeface="Arial" charset="0"/>
            </a:endParaRPr>
          </a:p>
          <a:p>
            <a:pPr algn="ctr"/>
            <a:endParaRPr lang="en-US" sz="2800" dirty="0">
              <a:latin typeface="Calibri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755029"/>
            <a:ext cx="7759700" cy="1460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21836" y="3304108"/>
            <a:ext cx="3460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FF0000"/>
                </a:solidFill>
                <a:latin typeface="Calibri" charset="0"/>
                <a:cs typeface="Arial" charset="0"/>
              </a:rPr>
              <a:t>Δ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  <a:cs typeface="Arial" charset="0"/>
              </a:rPr>
              <a:t> means final minus initial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041847" y="3551698"/>
            <a:ext cx="1579989" cy="553872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26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Displacement vs Distance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b="1" dirty="0" smtClean="0">
              <a:latin typeface="Calibri" charset="0"/>
              <a:cs typeface="Arial" charset="0"/>
            </a:endParaRPr>
          </a:p>
          <a:p>
            <a:r>
              <a:rPr lang="en-US" sz="2800" b="1" dirty="0" smtClean="0">
                <a:latin typeface="Calibri" charset="0"/>
                <a:cs typeface="Arial" charset="0"/>
              </a:rPr>
              <a:t>Distance</a:t>
            </a:r>
            <a:r>
              <a:rPr lang="en-US" sz="2800" dirty="0" smtClean="0">
                <a:latin typeface="Calibri" charset="0"/>
                <a:cs typeface="Arial" charset="0"/>
              </a:rPr>
              <a:t> </a:t>
            </a:r>
            <a:r>
              <a:rPr lang="en-US" sz="2800" dirty="0">
                <a:latin typeface="Calibri" charset="0"/>
                <a:cs typeface="Arial" charset="0"/>
              </a:rPr>
              <a:t>is physically how far you traveled. </a:t>
            </a:r>
          </a:p>
          <a:p>
            <a:r>
              <a:rPr lang="en-US" sz="2800" dirty="0">
                <a:latin typeface="Calibri" charset="0"/>
                <a:cs typeface="Arial" charset="0"/>
              </a:rPr>
              <a:t>	Example: Odometer on a car. </a:t>
            </a:r>
          </a:p>
          <a:p>
            <a:endParaRPr lang="en-US" sz="2800" dirty="0" smtClean="0">
              <a:latin typeface="Calibri" charset="0"/>
              <a:cs typeface="Arial" charset="0"/>
            </a:endParaRPr>
          </a:p>
          <a:p>
            <a:endParaRPr lang="en-US" sz="2800" dirty="0">
              <a:latin typeface="Calibri" charset="0"/>
              <a:cs typeface="Arial" charset="0"/>
            </a:endParaRPr>
          </a:p>
          <a:p>
            <a:endParaRPr lang="en-US" sz="2800" b="1" dirty="0">
              <a:latin typeface="Calibri" charset="0"/>
              <a:cs typeface="Arial" charset="0"/>
            </a:endParaRPr>
          </a:p>
          <a:p>
            <a:r>
              <a:rPr lang="en-US" sz="2800" b="1" dirty="0">
                <a:latin typeface="Calibri" charset="0"/>
                <a:cs typeface="Arial" charset="0"/>
              </a:rPr>
              <a:t>Displacement</a:t>
            </a:r>
            <a:r>
              <a:rPr lang="en-US" sz="2800" dirty="0">
                <a:latin typeface="Calibri" charset="0"/>
                <a:cs typeface="Arial" charset="0"/>
              </a:rPr>
              <a:t> cares about direction you traveled!</a:t>
            </a:r>
          </a:p>
          <a:p>
            <a:r>
              <a:rPr lang="en-US" sz="2800" dirty="0">
                <a:latin typeface="Calibri" charset="0"/>
                <a:cs typeface="Arial" charset="0"/>
              </a:rPr>
              <a:t>	</a:t>
            </a:r>
            <a:r>
              <a:rPr lang="en-US" sz="2800" dirty="0" err="1">
                <a:latin typeface="Calibri" charset="0"/>
                <a:cs typeface="Arial" charset="0"/>
              </a:rPr>
              <a:t>Δx</a:t>
            </a:r>
            <a:r>
              <a:rPr lang="en-US" sz="2800" dirty="0">
                <a:latin typeface="Calibri" charset="0"/>
                <a:cs typeface="Arial" charset="0"/>
              </a:rPr>
              <a:t> = </a:t>
            </a:r>
            <a:r>
              <a:rPr lang="en-US" sz="2800" dirty="0" err="1">
                <a:latin typeface="Calibri" charset="0"/>
                <a:cs typeface="Arial" charset="0"/>
              </a:rPr>
              <a:t>x</a:t>
            </a:r>
            <a:r>
              <a:rPr lang="en-US" sz="2800" baseline="-25000" dirty="0" err="1">
                <a:latin typeface="Calibri" charset="0"/>
                <a:cs typeface="Arial" charset="0"/>
              </a:rPr>
              <a:t>f</a:t>
            </a:r>
            <a:r>
              <a:rPr lang="en-US" sz="2800" dirty="0">
                <a:latin typeface="Calibri" charset="0"/>
                <a:cs typeface="Arial" charset="0"/>
              </a:rPr>
              <a:t> – x</a:t>
            </a:r>
            <a:r>
              <a:rPr lang="en-US" sz="2800" baseline="-25000" dirty="0">
                <a:latin typeface="Calibri" charset="0"/>
                <a:cs typeface="Arial" charset="0"/>
              </a:rPr>
              <a:t>o</a:t>
            </a:r>
            <a:r>
              <a:rPr lang="en-US" sz="2800" dirty="0">
                <a:latin typeface="Calibri" charset="0"/>
                <a:cs typeface="Arial" charset="0"/>
              </a:rPr>
              <a:t> </a:t>
            </a:r>
            <a:r>
              <a:rPr lang="en-US" sz="2400" dirty="0">
                <a:latin typeface="Calibri" charset="0"/>
                <a:cs typeface="Arial" charset="0"/>
              </a:rPr>
              <a:t>(subtract initial position from final position)</a:t>
            </a:r>
          </a:p>
          <a:p>
            <a:r>
              <a:rPr lang="en-US" sz="2800" dirty="0">
                <a:latin typeface="Calibri" charset="0"/>
                <a:cs typeface="Arial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14513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rebuchet MS" charset="0"/>
                <a:cs typeface="Arial" charset="0"/>
              </a:rPr>
              <a:t>Clicker </a:t>
            </a:r>
            <a:r>
              <a:rPr lang="en-US" dirty="0" smtClean="0">
                <a:latin typeface="Trebuchet MS" charset="0"/>
                <a:cs typeface="Arial" charset="0"/>
              </a:rPr>
              <a:t>Question </a:t>
            </a:r>
            <a:r>
              <a:rPr lang="en-US" dirty="0">
                <a:latin typeface="Trebuchet MS" charset="0"/>
                <a:cs typeface="Arial" charset="0"/>
              </a:rPr>
              <a:t>1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Calibri" charset="0"/>
                <a:cs typeface="Arial" charset="0"/>
              </a:rPr>
              <a:t>I start my day in my bed and end my day in my bed.  How does the distance I traveled compare to the displacement I have underwent? </a:t>
            </a:r>
          </a:p>
          <a:p>
            <a:endParaRPr lang="en-US">
              <a:latin typeface="Calibri" charset="0"/>
              <a:cs typeface="Arial" charset="0"/>
            </a:endParaRPr>
          </a:p>
          <a:p>
            <a:r>
              <a:rPr lang="en-US">
                <a:latin typeface="Calibri" charset="0"/>
                <a:cs typeface="Arial" charset="0"/>
              </a:rPr>
              <a:t>		A. Displacement &gt; Distance </a:t>
            </a:r>
          </a:p>
          <a:p>
            <a:r>
              <a:rPr lang="en-US">
                <a:latin typeface="Calibri" charset="0"/>
                <a:cs typeface="Arial" charset="0"/>
              </a:rPr>
              <a:t>		B. Displacement = Distance </a:t>
            </a:r>
          </a:p>
          <a:p>
            <a:r>
              <a:rPr lang="en-US">
                <a:latin typeface="Calibri" charset="0"/>
                <a:cs typeface="Arial" charset="0"/>
              </a:rPr>
              <a:t>	</a:t>
            </a:r>
            <a:r>
              <a:rPr lang="en-US">
                <a:solidFill>
                  <a:srgbClr val="000000"/>
                </a:solidFill>
                <a:latin typeface="Calibri" charset="0"/>
                <a:cs typeface="Arial" charset="0"/>
              </a:rPr>
              <a:t>	C. Displacement &lt; Distance   </a:t>
            </a:r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1242785" y="4261644"/>
            <a:ext cx="4984750" cy="500062"/>
          </a:xfrm>
          <a:prstGeom prst="rect">
            <a:avLst/>
          </a:prstGeom>
          <a:noFill/>
          <a:ln w="38100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340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charset="0"/>
                <a:cs typeface="Arial" charset="0"/>
              </a:rPr>
              <a:t>Velocity</a:t>
            </a:r>
            <a:endParaRPr lang="en-US" dirty="0">
              <a:latin typeface="Trebuchet MS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8083"/>
            <a:ext cx="8229600" cy="1893578"/>
          </a:xfrm>
        </p:spPr>
        <p:txBody>
          <a:bodyPr/>
          <a:lstStyle/>
          <a:p>
            <a:r>
              <a:rPr lang="en-US" sz="2800" b="1" dirty="0">
                <a:latin typeface="Calibri" charset="0"/>
                <a:cs typeface="Arial" charset="0"/>
              </a:rPr>
              <a:t>Average </a:t>
            </a:r>
            <a:r>
              <a:rPr lang="en-US" sz="2800" b="1" dirty="0" smtClean="0">
                <a:latin typeface="Calibri" charset="0"/>
                <a:cs typeface="Arial" charset="0"/>
              </a:rPr>
              <a:t>velocity: </a:t>
            </a:r>
            <a:r>
              <a:rPr lang="en-US" sz="2800" dirty="0" smtClean="0">
                <a:latin typeface="Calibri" charset="0"/>
                <a:cs typeface="Arial" charset="0"/>
              </a:rPr>
              <a:t>a measure of how fast and in what direction an object is going. </a:t>
            </a:r>
            <a:endParaRPr lang="en-US" sz="2800" b="1" dirty="0">
              <a:latin typeface="Calibri" charset="0"/>
              <a:cs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5623581"/>
              </p:ext>
            </p:extLst>
          </p:nvPr>
        </p:nvGraphicFramePr>
        <p:xfrm>
          <a:off x="5665338" y="3052718"/>
          <a:ext cx="2356567" cy="1141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quation" r:id="rId3" imgW="812800" imgH="393700" progId="Equation.3">
                  <p:embed/>
                </p:oleObj>
              </mc:Choice>
              <mc:Fallback>
                <p:oleObj name="Equation" r:id="rId3" imgW="812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65338" y="3052718"/>
                        <a:ext cx="2356567" cy="1141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6972844"/>
              </p:ext>
            </p:extLst>
          </p:nvPr>
        </p:nvGraphicFramePr>
        <p:xfrm>
          <a:off x="743659" y="3052718"/>
          <a:ext cx="2599997" cy="1141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Equation" r:id="rId5" imgW="1041400" imgH="457200" progId="Equation.3">
                  <p:embed/>
                </p:oleObj>
              </mc:Choice>
              <mc:Fallback>
                <p:oleObj name="Equation" r:id="rId5" imgW="10414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43659" y="3052718"/>
                        <a:ext cx="2599997" cy="1141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3573432" y="3603450"/>
            <a:ext cx="1698119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1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Speed vs Velocity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b="1" dirty="0" smtClean="0">
              <a:latin typeface="Calibri" charset="0"/>
              <a:cs typeface="Arial" charset="0"/>
            </a:endParaRPr>
          </a:p>
          <a:p>
            <a:r>
              <a:rPr lang="en-US" sz="2800" b="1" dirty="0" smtClean="0">
                <a:latin typeface="Calibri" charset="0"/>
                <a:cs typeface="Arial" charset="0"/>
              </a:rPr>
              <a:t>Speed </a:t>
            </a:r>
            <a:r>
              <a:rPr lang="en-US" sz="2800" dirty="0">
                <a:latin typeface="Calibri" charset="0"/>
                <a:cs typeface="Arial" charset="0"/>
              </a:rPr>
              <a:t>is physically how fast you are going. </a:t>
            </a:r>
          </a:p>
          <a:p>
            <a:r>
              <a:rPr lang="en-US" sz="2800" dirty="0">
                <a:latin typeface="Calibri" charset="0"/>
                <a:cs typeface="Arial" charset="0"/>
              </a:rPr>
              <a:t>	Example: Speedometer on a car. </a:t>
            </a:r>
          </a:p>
          <a:p>
            <a:r>
              <a:rPr lang="en-US" sz="2800" dirty="0">
                <a:latin typeface="Calibri" charset="0"/>
                <a:cs typeface="Arial" charset="0"/>
              </a:rPr>
              <a:t>	</a:t>
            </a:r>
            <a:r>
              <a:rPr lang="en-US" sz="2800" dirty="0" smtClean="0">
                <a:latin typeface="Calibri" charset="0"/>
                <a:cs typeface="Arial" charset="0"/>
              </a:rPr>
              <a:t> 	 </a:t>
            </a:r>
            <a:r>
              <a:rPr lang="en-US" sz="2800" dirty="0" smtClean="0">
                <a:latin typeface="Calibri" charset="0"/>
                <a:cs typeface="Arial" charset="0"/>
                <a:sym typeface="Wingdings"/>
              </a:rPr>
              <a:t> </a:t>
            </a:r>
            <a:r>
              <a:rPr lang="en-US" sz="2800" dirty="0" smtClean="0">
                <a:latin typeface="Calibri" charset="0"/>
                <a:cs typeface="Arial" charset="0"/>
              </a:rPr>
              <a:t>Always </a:t>
            </a:r>
            <a:r>
              <a:rPr lang="en-US" sz="2800" dirty="0">
                <a:latin typeface="Calibri" charset="0"/>
                <a:cs typeface="Arial" charset="0"/>
              </a:rPr>
              <a:t>positive!</a:t>
            </a:r>
          </a:p>
          <a:p>
            <a:endParaRPr lang="en-US" sz="2800" dirty="0">
              <a:latin typeface="Calibri" charset="0"/>
              <a:cs typeface="Arial" charset="0"/>
            </a:endParaRPr>
          </a:p>
          <a:p>
            <a:endParaRPr lang="en-US" sz="2800" dirty="0">
              <a:latin typeface="Calibri" charset="0"/>
              <a:cs typeface="Arial" charset="0"/>
            </a:endParaRPr>
          </a:p>
          <a:p>
            <a:r>
              <a:rPr lang="en-US" sz="2800" b="1" dirty="0">
                <a:latin typeface="Calibri" charset="0"/>
                <a:cs typeface="Arial" charset="0"/>
              </a:rPr>
              <a:t>Velocity </a:t>
            </a:r>
            <a:r>
              <a:rPr lang="en-US" sz="2800" dirty="0" smtClean="0">
                <a:latin typeface="Calibri" charset="0"/>
                <a:cs typeface="Arial" charset="0"/>
              </a:rPr>
              <a:t>speed and </a:t>
            </a:r>
            <a:r>
              <a:rPr lang="en-US" sz="2800" dirty="0">
                <a:latin typeface="Calibri" charset="0"/>
                <a:cs typeface="Arial" charset="0"/>
              </a:rPr>
              <a:t>direction you traveled! (+ or -)</a:t>
            </a:r>
          </a:p>
          <a:p>
            <a:endParaRPr lang="en-US" dirty="0"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68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119" y="898394"/>
            <a:ext cx="8707013" cy="5227769"/>
          </a:xfrm>
        </p:spPr>
        <p:txBody>
          <a:bodyPr/>
          <a:lstStyle/>
          <a:p>
            <a:r>
              <a:rPr lang="en-US" sz="2400" dirty="0"/>
              <a:t>A student stays at her initial position for a bit of time, then walks slowly in a straight line for a while, then stops to rest awhile and finally runs quickly back to her initial position along a straight line. </a:t>
            </a:r>
            <a:r>
              <a:rPr lang="en-US" sz="2400" dirty="0" smtClean="0"/>
              <a:t>Which </a:t>
            </a:r>
            <a:r>
              <a:rPr lang="en-US" sz="2400" dirty="0"/>
              <a:t>of the following statements is true about the average speed and the magnitude of the average velocity of the student during her trip</a:t>
            </a:r>
            <a:r>
              <a:rPr lang="en-US" sz="2400" dirty="0" smtClean="0"/>
              <a:t>?</a:t>
            </a:r>
          </a:p>
          <a:p>
            <a:endParaRPr lang="en-US" sz="2400" dirty="0" smtClean="0"/>
          </a:p>
          <a:p>
            <a:pPr lvl="1"/>
            <a:r>
              <a:rPr lang="en-US" sz="2000" dirty="0"/>
              <a:t>Her average speed is greater than the magnitude of her average velocity.</a:t>
            </a:r>
          </a:p>
          <a:p>
            <a:pPr lvl="1"/>
            <a:r>
              <a:rPr lang="en-US" sz="2000" dirty="0"/>
              <a:t>Her average speed is the same as the magnitude of her average velocity.</a:t>
            </a:r>
          </a:p>
          <a:p>
            <a:pPr lvl="1"/>
            <a:r>
              <a:rPr lang="en-US" sz="2000" dirty="0"/>
              <a:t>Her average speed is less than the magnitude of her average velocity.</a:t>
            </a:r>
          </a:p>
          <a:p>
            <a:pPr lvl="1"/>
            <a:r>
              <a:rPr lang="en-US" sz="2000" dirty="0"/>
              <a:t>We cannot tell without knowing the farthest point the student went.</a:t>
            </a:r>
          </a:p>
        </p:txBody>
      </p:sp>
    </p:spTree>
    <p:extLst>
      <p:ext uri="{BB962C8B-B14F-4D97-AF65-F5344CB8AC3E}">
        <p14:creationId xmlns:p14="http://schemas.microsoft.com/office/powerpoint/2010/main" val="1921422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rebuchet MS" charset="0"/>
                <a:cs typeface="Arial" charset="0"/>
              </a:rPr>
              <a:t>Clicker question 2 explanation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0847" y="2033451"/>
            <a:ext cx="2240010" cy="821048"/>
          </a:xfrm>
        </p:spPr>
        <p:txBody>
          <a:bodyPr/>
          <a:lstStyle/>
          <a:p>
            <a:r>
              <a:rPr lang="en-US" dirty="0" smtClean="0">
                <a:latin typeface="Calibri" charset="0"/>
                <a:cs typeface="Arial" charset="0"/>
              </a:rPr>
              <a:t>x</a:t>
            </a:r>
            <a:r>
              <a:rPr lang="en-US" baseline="-25000" dirty="0" smtClean="0">
                <a:latin typeface="Calibri" charset="0"/>
                <a:cs typeface="Arial" charset="0"/>
              </a:rPr>
              <a:t>o</a:t>
            </a:r>
            <a:r>
              <a:rPr lang="en-US" dirty="0" smtClean="0">
                <a:latin typeface="Calibri" charset="0"/>
                <a:cs typeface="Arial" charset="0"/>
              </a:rPr>
              <a:t> = </a:t>
            </a:r>
            <a:r>
              <a:rPr lang="en-US" dirty="0" err="1">
                <a:latin typeface="Calibri" charset="0"/>
                <a:cs typeface="Arial" charset="0"/>
              </a:rPr>
              <a:t>x</a:t>
            </a:r>
            <a:r>
              <a:rPr lang="en-US" baseline="-25000" dirty="0" err="1">
                <a:latin typeface="Calibri" charset="0"/>
                <a:cs typeface="Arial" charset="0"/>
              </a:rPr>
              <a:t>f</a:t>
            </a:r>
            <a:r>
              <a:rPr lang="en-US" dirty="0">
                <a:latin typeface="Calibri" charset="0"/>
                <a:cs typeface="Arial" charset="0"/>
              </a:rPr>
              <a:t> </a:t>
            </a:r>
            <a:endParaRPr lang="en-US" dirty="0" smtClean="0">
              <a:latin typeface="Calibri" charset="0"/>
              <a:cs typeface="Arial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291302"/>
              </p:ext>
            </p:extLst>
          </p:nvPr>
        </p:nvGraphicFramePr>
        <p:xfrm>
          <a:off x="6195073" y="2942403"/>
          <a:ext cx="1442752" cy="1442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Equation" r:id="rId3" imgW="393700" imgH="393700" progId="Equation.3">
                  <p:embed/>
                </p:oleObj>
              </mc:Choice>
              <mc:Fallback>
                <p:oleObj name="Equation" r:id="rId3" imgW="393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95073" y="2942403"/>
                        <a:ext cx="1442752" cy="14427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2635669"/>
              </p:ext>
            </p:extLst>
          </p:nvPr>
        </p:nvGraphicFramePr>
        <p:xfrm>
          <a:off x="4270847" y="2942403"/>
          <a:ext cx="1675454" cy="1442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Equation" r:id="rId5" imgW="457200" imgH="393700" progId="Equation.3">
                  <p:embed/>
                </p:oleObj>
              </mc:Choice>
              <mc:Fallback>
                <p:oleObj name="Equation" r:id="rId5" imgW="457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70847" y="2942403"/>
                        <a:ext cx="1675454" cy="14427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46229" y="4833088"/>
            <a:ext cx="24405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Notice the rise over run format of the velocity equation!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2585248"/>
              </p:ext>
            </p:extLst>
          </p:nvPr>
        </p:nvGraphicFramePr>
        <p:xfrm>
          <a:off x="4055866" y="4833088"/>
          <a:ext cx="1890435" cy="945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Equation" r:id="rId7" imgW="787400" imgH="393700" progId="Equation.3">
                  <p:embed/>
                </p:oleObj>
              </mc:Choice>
              <mc:Fallback>
                <p:oleObj name="Equation" r:id="rId7" imgW="7874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55866" y="4833088"/>
                        <a:ext cx="1890435" cy="945218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791049" y="2033451"/>
            <a:ext cx="119195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latin typeface="Calibri" charset="0"/>
                <a:cs typeface="Arial" charset="0"/>
              </a:rPr>
              <a:t>Δx</a:t>
            </a:r>
            <a:r>
              <a:rPr lang="en-US" sz="3200" dirty="0">
                <a:latin typeface="Calibri" charset="0"/>
                <a:cs typeface="Arial" charset="0"/>
              </a:rPr>
              <a:t> = </a:t>
            </a:r>
            <a:r>
              <a:rPr lang="en-US" sz="3200" dirty="0" smtClean="0">
                <a:latin typeface="Calibri" charset="0"/>
                <a:cs typeface="Arial" charset="0"/>
              </a:rPr>
              <a:t>0</a:t>
            </a:r>
            <a:endParaRPr lang="en-US" sz="3200" dirty="0">
              <a:latin typeface="Calibri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041782"/>
            <a:ext cx="30422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>
                <a:latin typeface="Calibri" charset="0"/>
                <a:cs typeface="Arial" charset="0"/>
              </a:rPr>
              <a:t>Average velocity:      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069391"/>
            <a:ext cx="659327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 smtClean="0"/>
              <a:t>Average Speed:</a:t>
            </a:r>
            <a:r>
              <a:rPr lang="en-US" sz="3200" dirty="0" smtClean="0"/>
              <a:t> some positive number</a:t>
            </a:r>
          </a:p>
        </p:txBody>
      </p:sp>
      <p:cxnSp>
        <p:nvCxnSpPr>
          <p:cNvPr id="11" name="Straight Arrow Connector 10"/>
          <p:cNvCxnSpPr>
            <a:endCxn id="2" idx="1"/>
          </p:cNvCxnSpPr>
          <p:nvPr/>
        </p:nvCxnSpPr>
        <p:spPr>
          <a:xfrm>
            <a:off x="5525352" y="2325839"/>
            <a:ext cx="1265697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51061" y="3731800"/>
            <a:ext cx="1902684" cy="58477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</a:rPr>
              <a:t>Answer A!</a:t>
            </a:r>
          </a:p>
        </p:txBody>
      </p:sp>
    </p:spTree>
    <p:extLst>
      <p:ext uri="{BB962C8B-B14F-4D97-AF65-F5344CB8AC3E}">
        <p14:creationId xmlns:p14="http://schemas.microsoft.com/office/powerpoint/2010/main" val="173247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2" grpId="0"/>
      <p:bldP spid="6" grpId="0"/>
      <p:bldP spid="7" grpId="0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mpd="sng">
          <a:solidFill>
            <a:srgbClr val="00CC99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3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1770</TotalTime>
  <Words>834</Words>
  <Application>Microsoft Macintosh PowerPoint</Application>
  <PresentationFormat>On-screen Show (4:3)</PresentationFormat>
  <Paragraphs>163</Paragraphs>
  <Slides>21</Slides>
  <Notes>1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Equation</vt:lpstr>
      <vt:lpstr>Classical Mechanics  Lecture 2</vt:lpstr>
      <vt:lpstr>Things you asked about:</vt:lpstr>
      <vt:lpstr>Displacement</vt:lpstr>
      <vt:lpstr>Displacement vs Distance</vt:lpstr>
      <vt:lpstr>Clicker Question 1</vt:lpstr>
      <vt:lpstr>Velocity</vt:lpstr>
      <vt:lpstr>Speed vs Velocity</vt:lpstr>
      <vt:lpstr>Checkpoint 3b</vt:lpstr>
      <vt:lpstr>Clicker question 2 explanation</vt:lpstr>
      <vt:lpstr>Graphical Analysis </vt:lpstr>
      <vt:lpstr>Checkpoint 1</vt:lpstr>
      <vt:lpstr>Checkpoint 2</vt:lpstr>
      <vt:lpstr>Checkpoint 2 Thoughts</vt:lpstr>
      <vt:lpstr>Checkpoint 2 Explanation</vt:lpstr>
      <vt:lpstr>Checkpoint 3a</vt:lpstr>
      <vt:lpstr>Checkpoint 3a Thoughts</vt:lpstr>
      <vt:lpstr>Checkpoint 3a Explanation</vt:lpstr>
      <vt:lpstr>Checkpoint 3a Extension</vt:lpstr>
      <vt:lpstr>Equation for constant velocity</vt:lpstr>
      <vt:lpstr>Quick Problem Solving</vt:lpstr>
      <vt:lpstr>Quick Problem Solving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Hamilton College</dc:creator>
  <cp:lastModifiedBy>Hamilton College</cp:lastModifiedBy>
  <cp:revision>39</cp:revision>
  <dcterms:created xsi:type="dcterms:W3CDTF">2015-05-06T20:10:32Z</dcterms:created>
  <dcterms:modified xsi:type="dcterms:W3CDTF">2015-07-08T16:34:36Z</dcterms:modified>
</cp:coreProperties>
</file>